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75" r:id="rId3"/>
    <p:sldMasterId id="2147483677" r:id="rId4"/>
    <p:sldMasterId id="2147483679" r:id="rId5"/>
  </p:sldMasterIdLst>
  <p:notesMasterIdLst>
    <p:notesMasterId r:id="rId31"/>
  </p:notesMasterIdLst>
  <p:sldIdLst>
    <p:sldId id="389" r:id="rId6"/>
    <p:sldId id="435" r:id="rId7"/>
    <p:sldId id="436" r:id="rId8"/>
    <p:sldId id="437" r:id="rId9"/>
    <p:sldId id="438" r:id="rId10"/>
    <p:sldId id="454" r:id="rId11"/>
    <p:sldId id="442" r:id="rId12"/>
    <p:sldId id="443" r:id="rId13"/>
    <p:sldId id="444" r:id="rId14"/>
    <p:sldId id="455" r:id="rId15"/>
    <p:sldId id="441" r:id="rId16"/>
    <p:sldId id="445" r:id="rId17"/>
    <p:sldId id="446" r:id="rId18"/>
    <p:sldId id="447" r:id="rId19"/>
    <p:sldId id="450" r:id="rId20"/>
    <p:sldId id="453" r:id="rId21"/>
    <p:sldId id="448" r:id="rId22"/>
    <p:sldId id="456" r:id="rId23"/>
    <p:sldId id="439" r:id="rId24"/>
    <p:sldId id="451" r:id="rId25"/>
    <p:sldId id="440" r:id="rId26"/>
    <p:sldId id="452" r:id="rId27"/>
    <p:sldId id="449" r:id="rId28"/>
    <p:sldId id="457" r:id="rId29"/>
    <p:sldId id="271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33CC33"/>
    <a:srgbClr val="B2B2B2"/>
    <a:srgbClr val="0099FF"/>
    <a:srgbClr val="FF3300"/>
    <a:srgbClr val="FFFF00"/>
    <a:srgbClr val="0099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8531" autoAdjust="0"/>
    <p:restoredTop sz="94624" autoAdjust="0"/>
  </p:normalViewPr>
  <p:slideViewPr>
    <p:cSldViewPr>
      <p:cViewPr>
        <p:scale>
          <a:sx n="75" d="100"/>
          <a:sy n="75" d="100"/>
        </p:scale>
        <p:origin x="-1524" y="-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59EF647-A5ED-4E2A-83FB-78A7663122F2}" type="datetimeFigureOut">
              <a:rPr lang="es-CO"/>
              <a:pPr>
                <a:defRPr/>
              </a:pPr>
              <a:t>07/05/2015</a:t>
            </a:fld>
            <a:endParaRPr lang="es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CO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s-CO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EA9A595-1E69-4F13-9CD3-5FC640D8BB85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23977681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L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9C3447-D65D-45FB-907B-68A2DA83D35E}" type="slidenum">
              <a:rPr lang="es-CO" smtClean="0"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s-CO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CO" smtClean="0">
              <a:latin typeface="Arial" pitchFamily="34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6A6928E-EAF1-44B8-A45C-63F40D8A3EA7}" type="slidenum">
              <a:rPr lang="en-US" smtClean="0"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55700" y="695325"/>
            <a:ext cx="4548188" cy="34115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Rectangle 3"/>
          <p:cNvSpPr>
            <a:spLocks noGrp="1"/>
          </p:cNvSpPr>
          <p:nvPr>
            <p:ph type="body" idx="1"/>
          </p:nvPr>
        </p:nvSpPr>
        <p:spPr bwMode="auto">
          <a:xfrm>
            <a:off x="915988" y="4343400"/>
            <a:ext cx="5026025" cy="4111625"/>
          </a:xfrm>
          <a:noFill/>
        </p:spPr>
        <p:txBody>
          <a:bodyPr wrap="square" lIns="94273" tIns="47136" rIns="94273" bIns="47136" numCol="1" anchor="t" anchorCtr="0" compatLnSpc="1">
            <a:prstTxWarp prst="textNoShape">
              <a:avLst/>
            </a:prstTxWarp>
          </a:bodyPr>
          <a:lstStyle/>
          <a:p>
            <a:endParaRPr lang="es-CL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55700" y="695325"/>
            <a:ext cx="4548188" cy="34115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Rectangle 3"/>
          <p:cNvSpPr>
            <a:spLocks noGrp="1"/>
          </p:cNvSpPr>
          <p:nvPr>
            <p:ph type="body" idx="1"/>
          </p:nvPr>
        </p:nvSpPr>
        <p:spPr bwMode="auto">
          <a:xfrm>
            <a:off x="915988" y="4343400"/>
            <a:ext cx="5026025" cy="4111625"/>
          </a:xfrm>
          <a:noFill/>
        </p:spPr>
        <p:txBody>
          <a:bodyPr wrap="square" lIns="94273" tIns="47136" rIns="94273" bIns="47136" numCol="1" anchor="t" anchorCtr="0" compatLnSpc="1">
            <a:prstTxWarp prst="textNoShape">
              <a:avLst/>
            </a:prstTxWarp>
          </a:bodyPr>
          <a:lstStyle/>
          <a:p>
            <a:endParaRPr lang="es-CL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55700" y="695325"/>
            <a:ext cx="4548188" cy="34115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Rectangle 3"/>
          <p:cNvSpPr>
            <a:spLocks noGrp="1"/>
          </p:cNvSpPr>
          <p:nvPr>
            <p:ph type="body" idx="1"/>
          </p:nvPr>
        </p:nvSpPr>
        <p:spPr bwMode="auto">
          <a:xfrm>
            <a:off x="915988" y="4343400"/>
            <a:ext cx="5026025" cy="4111625"/>
          </a:xfrm>
          <a:noFill/>
        </p:spPr>
        <p:txBody>
          <a:bodyPr wrap="square" lIns="94273" tIns="47136" rIns="94273" bIns="47136" numCol="1" anchor="t" anchorCtr="0" compatLnSpc="1">
            <a:prstTxWarp prst="textNoShape">
              <a:avLst/>
            </a:prstTxWarp>
          </a:bodyPr>
          <a:lstStyle/>
          <a:p>
            <a:endParaRPr lang="es-CL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55700" y="695325"/>
            <a:ext cx="4548188" cy="34115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Rectangle 3"/>
          <p:cNvSpPr>
            <a:spLocks noGrp="1"/>
          </p:cNvSpPr>
          <p:nvPr>
            <p:ph type="body" idx="1"/>
          </p:nvPr>
        </p:nvSpPr>
        <p:spPr bwMode="auto">
          <a:xfrm>
            <a:off x="915988" y="4343400"/>
            <a:ext cx="5026025" cy="4111625"/>
          </a:xfrm>
          <a:noFill/>
        </p:spPr>
        <p:txBody>
          <a:bodyPr wrap="square" lIns="94273" tIns="47136" rIns="94273" bIns="47136" numCol="1" anchor="t" anchorCtr="0" compatLnSpc="1">
            <a:prstTxWarp prst="textNoShape">
              <a:avLst/>
            </a:prstTxWarp>
          </a:bodyPr>
          <a:lstStyle/>
          <a:p>
            <a:endParaRPr lang="es-CL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55700" y="695325"/>
            <a:ext cx="4548188" cy="34115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Rectangle 3"/>
          <p:cNvSpPr>
            <a:spLocks noGrp="1"/>
          </p:cNvSpPr>
          <p:nvPr>
            <p:ph type="body" idx="1"/>
          </p:nvPr>
        </p:nvSpPr>
        <p:spPr bwMode="auto">
          <a:xfrm>
            <a:off x="915988" y="4343400"/>
            <a:ext cx="5026025" cy="4111625"/>
          </a:xfrm>
          <a:noFill/>
        </p:spPr>
        <p:txBody>
          <a:bodyPr wrap="square" lIns="94273" tIns="47136" rIns="94273" bIns="47136" numCol="1" anchor="t" anchorCtr="0" compatLnSpc="1">
            <a:prstTxWarp prst="textNoShape">
              <a:avLst/>
            </a:prstTxWarp>
          </a:bodyPr>
          <a:lstStyle/>
          <a:p>
            <a:endParaRPr lang="es-CL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55700" y="695325"/>
            <a:ext cx="4548188" cy="34115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Rectangle 3"/>
          <p:cNvSpPr>
            <a:spLocks noGrp="1"/>
          </p:cNvSpPr>
          <p:nvPr>
            <p:ph type="body" idx="1"/>
          </p:nvPr>
        </p:nvSpPr>
        <p:spPr bwMode="auto">
          <a:xfrm>
            <a:off x="915988" y="4343400"/>
            <a:ext cx="5026025" cy="4111625"/>
          </a:xfrm>
          <a:noFill/>
        </p:spPr>
        <p:txBody>
          <a:bodyPr wrap="square" lIns="94273" tIns="47136" rIns="94273" bIns="47136" numCol="1" anchor="t" anchorCtr="0" compatLnSpc="1">
            <a:prstTxWarp prst="textNoShape">
              <a:avLst/>
            </a:prstTxWarp>
          </a:bodyPr>
          <a:lstStyle/>
          <a:p>
            <a:endParaRPr lang="es-CL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55700" y="695325"/>
            <a:ext cx="4548188" cy="34115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Rectangle 3"/>
          <p:cNvSpPr>
            <a:spLocks noGrp="1"/>
          </p:cNvSpPr>
          <p:nvPr>
            <p:ph type="body" idx="1"/>
          </p:nvPr>
        </p:nvSpPr>
        <p:spPr bwMode="auto">
          <a:xfrm>
            <a:off x="915988" y="4343400"/>
            <a:ext cx="5026025" cy="4111625"/>
          </a:xfrm>
          <a:noFill/>
        </p:spPr>
        <p:txBody>
          <a:bodyPr wrap="square" lIns="94273" tIns="47136" rIns="94273" bIns="47136" numCol="1" anchor="t" anchorCtr="0" compatLnSpc="1">
            <a:prstTxWarp prst="textNoShape">
              <a:avLst/>
            </a:prstTxWarp>
          </a:bodyPr>
          <a:lstStyle/>
          <a:p>
            <a:endParaRPr lang="es-CL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55700" y="695325"/>
            <a:ext cx="4548188" cy="34115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Rectangle 3"/>
          <p:cNvSpPr>
            <a:spLocks noGrp="1"/>
          </p:cNvSpPr>
          <p:nvPr>
            <p:ph type="body" idx="1"/>
          </p:nvPr>
        </p:nvSpPr>
        <p:spPr bwMode="auto">
          <a:xfrm>
            <a:off x="915988" y="4343400"/>
            <a:ext cx="5026025" cy="4111625"/>
          </a:xfrm>
          <a:noFill/>
        </p:spPr>
        <p:txBody>
          <a:bodyPr wrap="square" lIns="94273" tIns="47136" rIns="94273" bIns="47136" numCol="1" anchor="t" anchorCtr="0" compatLnSpc="1">
            <a:prstTxWarp prst="textNoShape">
              <a:avLst/>
            </a:prstTxWarp>
          </a:bodyPr>
          <a:lstStyle/>
          <a:p>
            <a:endParaRPr lang="es-CL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 l="19609" t="20313" r="5391" b="9277"/>
          <a:stretch>
            <a:fillRect/>
          </a:stretch>
        </p:blipFill>
        <p:spPr bwMode="auto">
          <a:xfrm>
            <a:off x="0" y="-9525"/>
            <a:ext cx="9144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512" y="3200401"/>
            <a:ext cx="7772400" cy="609600"/>
          </a:xfrm>
        </p:spPr>
        <p:txBody>
          <a:bodyPr>
            <a:no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512" y="3858638"/>
            <a:ext cx="7785100" cy="609600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13304" y="862948"/>
            <a:ext cx="8370888" cy="1323975"/>
          </a:xfrm>
          <a:ln>
            <a:solidFill>
              <a:schemeClr val="bg1"/>
            </a:solidFill>
          </a:ln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144" y="990600"/>
            <a:ext cx="8428056" cy="5156200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3568" y="990600"/>
            <a:ext cx="2057400" cy="5135563"/>
          </a:xfrm>
        </p:spPr>
        <p:txBody>
          <a:bodyPr vert="eaVer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3658" y="990600"/>
            <a:ext cx="6190342" cy="5135563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95400" y="103188"/>
            <a:ext cx="7543800" cy="48736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411163" y="914400"/>
            <a:ext cx="8428037" cy="4525963"/>
          </a:xfrm>
        </p:spPr>
        <p:txBody>
          <a:bodyPr/>
          <a:lstStyle/>
          <a:p>
            <a:pPr lvl="0"/>
            <a:endParaRPr lang="es-CL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86200"/>
            <a:ext cx="7772400" cy="622300"/>
          </a:xfrm>
        </p:spPr>
        <p:txBody>
          <a:bodyPr anchor="t">
            <a:noAutofit/>
          </a:bodyPr>
          <a:lstStyle>
            <a:lvl1pPr algn="ctr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750887"/>
          </a:xfrm>
        </p:spPr>
        <p:txBody>
          <a:bodyPr anchor="b">
            <a:no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172" y="1028700"/>
            <a:ext cx="4038600" cy="4525963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78826" y="1028700"/>
            <a:ext cx="4038600" cy="4525963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72" y="1039812"/>
            <a:ext cx="4040188" cy="712787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172" y="1768475"/>
            <a:ext cx="4040188" cy="3951288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137" y="1039812"/>
            <a:ext cx="4041775" cy="712787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137" y="1768475"/>
            <a:ext cx="4041775" cy="3951288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2" y="927100"/>
            <a:ext cx="3008313" cy="787399"/>
          </a:xfrm>
        </p:spPr>
        <p:txBody>
          <a:bodyPr anchor="b">
            <a:noAutofit/>
          </a:bodyPr>
          <a:lstStyle>
            <a:lvl1pPr algn="l">
              <a:defRPr sz="22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078" y="927100"/>
            <a:ext cx="5111750" cy="5199063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172" y="1752599"/>
            <a:ext cx="3008313" cy="4373563"/>
          </a:xfrm>
        </p:spPr>
        <p:txBody>
          <a:bodyPr>
            <a:no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66799"/>
            <a:ext cx="5486400" cy="3660775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" y="304800"/>
            <a:ext cx="304800" cy="15240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 cstate="print"/>
          <a:srcRect l="19376" t="20410" r="5469" b="9375"/>
          <a:stretch>
            <a:fillRect/>
          </a:stretch>
        </p:blipFill>
        <p:spPr bwMode="auto">
          <a:xfrm>
            <a:off x="-28575" y="0"/>
            <a:ext cx="917257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1295400" y="103188"/>
            <a:ext cx="7543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1163" y="914400"/>
            <a:ext cx="842803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endParaRPr lang="en-US" smtClean="0"/>
          </a:p>
        </p:txBody>
      </p:sp>
      <p:sp>
        <p:nvSpPr>
          <p:cNvPr id="9" name="Rectangle 71"/>
          <p:cNvSpPr txBox="1">
            <a:spLocks noChangeArrowheads="1"/>
          </p:cNvSpPr>
          <p:nvPr/>
        </p:nvSpPr>
        <p:spPr bwMode="auto">
          <a:xfrm>
            <a:off x="8229600" y="6311900"/>
            <a:ext cx="6635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11A94F1D-72EA-487F-8BA2-C1ECA9B7CCA4}" type="slidenum">
              <a:rPr lang="en-US" sz="1200" smtClean="0">
                <a:solidFill>
                  <a:schemeClr val="tx1"/>
                </a:solidFill>
                <a:latin typeface="Myriad Pro" pitchFamily="34" charset="0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r>
              <a:rPr lang="en-US" sz="1200" dirty="0" smtClean="0">
                <a:solidFill>
                  <a:schemeClr val="tx1"/>
                </a:solidFill>
                <a:latin typeface="Myriad Pro" pitchFamily="34" charset="0"/>
                <a:cs typeface="+mn-cs"/>
              </a:rPr>
              <a:t> </a:t>
            </a:r>
            <a:endParaRPr lang="en-US" sz="1200" dirty="0">
              <a:solidFill>
                <a:schemeClr val="tx1"/>
              </a:solidFill>
              <a:latin typeface="Myriad Pro" pitchFamily="34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Wingdings" pitchFamily="2" charset="2"/>
        <a:buChar char="§"/>
        <a:defRPr sz="22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Myriad Pro"/>
        <a:buChar char="–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Courier New" pitchFamily="49" charset="0"/>
        <a:buChar char="o"/>
        <a:defRPr kern="1200">
          <a:solidFill>
            <a:schemeClr val="tx1"/>
          </a:solidFill>
          <a:latin typeface="Myriad Pro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Arial" pitchFamily="34" charset="0"/>
        <a:buChar char="•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/>
          <p:cNvPicPr>
            <a:picLocks noChangeAspect="1" noChangeArrowheads="1"/>
          </p:cNvPicPr>
          <p:nvPr/>
        </p:nvPicPr>
        <p:blipFill>
          <a:blip r:embed="rId3" cstate="print"/>
          <a:srcRect l="19609" t="20410" r="5469" b="927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3200"/>
            <a:ext cx="82296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/>
          <p:cNvPicPr>
            <a:picLocks noChangeAspect="1" noChangeArrowheads="1"/>
          </p:cNvPicPr>
          <p:nvPr/>
        </p:nvPicPr>
        <p:blipFill>
          <a:blip r:embed="rId3" cstate="print"/>
          <a:srcRect l="19609" t="20410" r="5391" b="8757"/>
          <a:stretch>
            <a:fillRect/>
          </a:stretch>
        </p:blipFill>
        <p:spPr bwMode="auto">
          <a:xfrm>
            <a:off x="0" y="0"/>
            <a:ext cx="9144000" cy="690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3200"/>
            <a:ext cx="82296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/>
          <p:cNvPicPr>
            <a:picLocks noChangeAspect="1" noChangeArrowheads="1"/>
          </p:cNvPicPr>
          <p:nvPr/>
        </p:nvPicPr>
        <p:blipFill>
          <a:blip r:embed="rId3" cstate="print"/>
          <a:srcRect l="19531" t="20410" r="5391" b="9375"/>
          <a:stretch>
            <a:fillRect/>
          </a:stretch>
        </p:blipFill>
        <p:spPr bwMode="auto">
          <a:xfrm>
            <a:off x="-9525" y="0"/>
            <a:ext cx="9153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3200"/>
            <a:ext cx="82296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/>
          <p:cNvPicPr>
            <a:picLocks noChangeAspect="1" noChangeArrowheads="1"/>
          </p:cNvPicPr>
          <p:nvPr/>
        </p:nvPicPr>
        <p:blipFill>
          <a:blip r:embed="rId3" cstate="print"/>
          <a:srcRect l="19609" t="20410" r="5391" b="927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TextBox 5"/>
          <p:cNvSpPr txBox="1">
            <a:spLocks noChangeArrowheads="1"/>
          </p:cNvSpPr>
          <p:nvPr/>
        </p:nvSpPr>
        <p:spPr bwMode="auto">
          <a:xfrm>
            <a:off x="495300" y="2933700"/>
            <a:ext cx="8077200" cy="554038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3000" smtClean="0">
                <a:solidFill>
                  <a:schemeClr val="bg1"/>
                </a:solidFill>
                <a:latin typeface="Myriad Pro"/>
              </a:rPr>
              <a:t>Thank You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e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e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428596" y="578645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n-lt"/>
              </a:rPr>
              <a:t>08</a:t>
            </a:r>
            <a:r>
              <a:rPr lang="es-ES" dirty="0" smtClean="0">
                <a:solidFill>
                  <a:schemeClr val="bg1"/>
                </a:solidFill>
                <a:latin typeface="+mn-lt"/>
              </a:rPr>
              <a:t>/Mayo/2015</a:t>
            </a:r>
            <a:endParaRPr lang="es-E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485784" y="4365104"/>
            <a:ext cx="49434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n-lt"/>
              </a:rPr>
              <a:t>Esteban López Betancourt</a:t>
            </a:r>
          </a:p>
          <a:p>
            <a:r>
              <a:rPr lang="es-ES" sz="1400" dirty="0" smtClean="0">
                <a:solidFill>
                  <a:schemeClr val="bg1"/>
                </a:solidFill>
                <a:cs typeface="Miriam Fixed" pitchFamily="49" charset="-79"/>
              </a:rPr>
              <a:t>Arquitectura &amp; Investigación</a:t>
            </a:r>
            <a:r>
              <a:rPr lang="es-ES" sz="1400" dirty="0" smtClean="0"/>
              <a:t>  </a:t>
            </a:r>
          </a:p>
          <a:p>
            <a:endParaRPr lang="es-ES" dirty="0" smtClean="0">
              <a:latin typeface="+mn-lt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285720" y="3214686"/>
            <a:ext cx="7291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dirty="0" smtClean="0">
                <a:solidFill>
                  <a:schemeClr val="bg1"/>
                </a:solidFill>
                <a:latin typeface="+mj-lt"/>
              </a:rPr>
              <a:t>Manejo de Cache en Aplicación y </a:t>
            </a:r>
          </a:p>
          <a:p>
            <a:r>
              <a:rPr lang="es-ES" sz="3000" dirty="0" smtClean="0">
                <a:solidFill>
                  <a:schemeClr val="bg1"/>
                </a:solidFill>
                <a:latin typeface="+mj-lt"/>
              </a:rPr>
              <a:t>Cache Distribuida con AppFabric Caching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1295400" y="103188"/>
            <a:ext cx="8101136" cy="487362"/>
          </a:xfrm>
        </p:spPr>
        <p:txBody>
          <a:bodyPr/>
          <a:lstStyle/>
          <a:p>
            <a:r>
              <a:rPr lang="es-CL" dirty="0" smtClean="0">
                <a:latin typeface="+mj-lt"/>
              </a:rPr>
              <a:t>Problemas al manejar Cache</a:t>
            </a:r>
            <a:endParaRPr lang="es-CL" dirty="0" smtClean="0">
              <a:latin typeface="+mj-lt"/>
            </a:endParaRPr>
          </a:p>
        </p:txBody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747713"/>
            <a:ext cx="83820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1295400" y="103188"/>
            <a:ext cx="8101136" cy="487362"/>
          </a:xfrm>
        </p:spPr>
        <p:txBody>
          <a:bodyPr/>
          <a:lstStyle/>
          <a:p>
            <a:r>
              <a:rPr lang="es-CL" dirty="0" smtClean="0">
                <a:latin typeface="+mj-lt"/>
              </a:rPr>
              <a:t>Solución al manejo de caché</a:t>
            </a:r>
            <a:endParaRPr lang="es-CL" dirty="0" smtClean="0">
              <a:latin typeface="+mj-lt"/>
            </a:endParaRPr>
          </a:p>
        </p:txBody>
      </p:sp>
      <p:pic>
        <p:nvPicPr>
          <p:cNvPr id="7271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5325" y="1752600"/>
            <a:ext cx="775335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1295400" y="103188"/>
            <a:ext cx="8101136" cy="487362"/>
          </a:xfrm>
        </p:spPr>
        <p:txBody>
          <a:bodyPr/>
          <a:lstStyle/>
          <a:p>
            <a:r>
              <a:rPr lang="es-CL" dirty="0" smtClean="0">
                <a:latin typeface="+mj-lt"/>
              </a:rPr>
              <a:t>Que es </a:t>
            </a:r>
            <a:r>
              <a:rPr lang="es-CL" dirty="0" err="1" smtClean="0">
                <a:latin typeface="+mj-lt"/>
              </a:rPr>
              <a:t>AppFabric</a:t>
            </a:r>
            <a:r>
              <a:rPr lang="es-CL" dirty="0" smtClean="0">
                <a:latin typeface="+mj-lt"/>
              </a:rPr>
              <a:t> </a:t>
            </a:r>
            <a:r>
              <a:rPr lang="es-CL" dirty="0" err="1" smtClean="0">
                <a:latin typeface="+mj-lt"/>
              </a:rPr>
              <a:t>Caching</a:t>
            </a:r>
            <a:endParaRPr lang="es-CL" dirty="0" smtClean="0">
              <a:latin typeface="+mj-lt"/>
            </a:endParaRPr>
          </a:p>
        </p:txBody>
      </p:sp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857232"/>
            <a:ext cx="8424889" cy="519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1295400" y="103188"/>
            <a:ext cx="8101136" cy="487362"/>
          </a:xfrm>
        </p:spPr>
        <p:txBody>
          <a:bodyPr/>
          <a:lstStyle/>
          <a:p>
            <a:r>
              <a:rPr lang="es-CL" dirty="0" smtClean="0">
                <a:latin typeface="+mj-lt"/>
              </a:rPr>
              <a:t>Que es </a:t>
            </a:r>
            <a:r>
              <a:rPr lang="es-CL" dirty="0" err="1" smtClean="0">
                <a:latin typeface="+mj-lt"/>
              </a:rPr>
              <a:t>AppFabric</a:t>
            </a:r>
            <a:r>
              <a:rPr lang="es-CL" dirty="0" smtClean="0">
                <a:latin typeface="+mj-lt"/>
              </a:rPr>
              <a:t> </a:t>
            </a:r>
            <a:r>
              <a:rPr lang="es-CL" dirty="0" err="1" smtClean="0">
                <a:latin typeface="+mj-lt"/>
              </a:rPr>
              <a:t>Caching</a:t>
            </a:r>
            <a:endParaRPr lang="es-CL" dirty="0" smtClean="0">
              <a:latin typeface="+mj-lt"/>
            </a:endParaRPr>
          </a:p>
        </p:txBody>
      </p:sp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25" y="814388"/>
            <a:ext cx="866775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1295400" y="103188"/>
            <a:ext cx="8101136" cy="487362"/>
          </a:xfrm>
        </p:spPr>
        <p:txBody>
          <a:bodyPr/>
          <a:lstStyle/>
          <a:p>
            <a:r>
              <a:rPr lang="es-CL" dirty="0" err="1" smtClean="0">
                <a:latin typeface="+mj-lt"/>
              </a:rPr>
              <a:t>App</a:t>
            </a:r>
            <a:r>
              <a:rPr lang="es-CL" dirty="0" err="1" smtClean="0">
                <a:latin typeface="+mj-lt"/>
              </a:rPr>
              <a:t>Fabric</a:t>
            </a:r>
            <a:r>
              <a:rPr lang="es-CL" dirty="0" smtClean="0">
                <a:latin typeface="+mj-lt"/>
              </a:rPr>
              <a:t> </a:t>
            </a:r>
            <a:r>
              <a:rPr lang="es-CL" dirty="0" err="1" smtClean="0">
                <a:latin typeface="+mj-lt"/>
              </a:rPr>
              <a:t>Caching</a:t>
            </a:r>
            <a:r>
              <a:rPr lang="es-CL" dirty="0" smtClean="0">
                <a:latin typeface="+mj-lt"/>
              </a:rPr>
              <a:t>: </a:t>
            </a:r>
            <a:r>
              <a:rPr lang="es-CL" dirty="0" smtClean="0">
                <a:latin typeface="+mj-lt"/>
              </a:rPr>
              <a:t>Cache Distribuida</a:t>
            </a:r>
            <a:endParaRPr lang="es-CL" dirty="0" smtClean="0">
              <a:latin typeface="+mj-lt"/>
            </a:endParaRPr>
          </a:p>
        </p:txBody>
      </p:sp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62000"/>
            <a:ext cx="878205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1295400" y="103188"/>
            <a:ext cx="8101136" cy="487362"/>
          </a:xfrm>
        </p:spPr>
        <p:txBody>
          <a:bodyPr/>
          <a:lstStyle/>
          <a:p>
            <a:r>
              <a:rPr lang="es-CL" dirty="0" smtClean="0">
                <a:latin typeface="+mj-lt"/>
              </a:rPr>
              <a:t>Arquitectura  Lógica </a:t>
            </a:r>
            <a:r>
              <a:rPr lang="es-CL" dirty="0" err="1" smtClean="0">
                <a:latin typeface="+mj-lt"/>
              </a:rPr>
              <a:t>AppFabric</a:t>
            </a:r>
            <a:r>
              <a:rPr lang="es-CL" dirty="0" smtClean="0">
                <a:latin typeface="+mj-lt"/>
              </a:rPr>
              <a:t> Cache</a:t>
            </a:r>
            <a:endParaRPr lang="es-CL" dirty="0" smtClean="0">
              <a:latin typeface="+mj-lt"/>
            </a:endParaRPr>
          </a:p>
        </p:txBody>
      </p:sp>
      <p:pic>
        <p:nvPicPr>
          <p:cNvPr id="80898" name="Picture 2" descr="&quot;Velocity&quot; logical mode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1428736"/>
            <a:ext cx="5113154" cy="37147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1295400" y="103188"/>
            <a:ext cx="8101136" cy="487362"/>
          </a:xfrm>
        </p:spPr>
        <p:txBody>
          <a:bodyPr/>
          <a:lstStyle/>
          <a:p>
            <a:r>
              <a:rPr lang="es-CL" dirty="0" smtClean="0">
                <a:latin typeface="+mj-lt"/>
              </a:rPr>
              <a:t>Arquitectura  Lógica </a:t>
            </a:r>
            <a:r>
              <a:rPr lang="es-CL" dirty="0" err="1" smtClean="0">
                <a:latin typeface="+mj-lt"/>
              </a:rPr>
              <a:t>AppFabric</a:t>
            </a:r>
            <a:r>
              <a:rPr lang="es-CL" dirty="0" smtClean="0">
                <a:latin typeface="+mj-lt"/>
              </a:rPr>
              <a:t> Cache</a:t>
            </a:r>
            <a:endParaRPr lang="es-CL" dirty="0" smtClean="0">
              <a:latin typeface="+mj-lt"/>
            </a:endParaRPr>
          </a:p>
        </p:txBody>
      </p:sp>
      <p:pic>
        <p:nvPicPr>
          <p:cNvPr id="91138" name="Picture 2" descr="https://i-msdn.sec.s-msft.com/dynimg/IC358167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1071546"/>
            <a:ext cx="5939845" cy="3500462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2" y="4643446"/>
            <a:ext cx="4886325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1295400" y="103188"/>
            <a:ext cx="8101136" cy="487362"/>
          </a:xfrm>
        </p:spPr>
        <p:txBody>
          <a:bodyPr/>
          <a:lstStyle/>
          <a:p>
            <a:r>
              <a:rPr lang="es-CL" dirty="0" smtClean="0">
                <a:latin typeface="+mj-lt"/>
              </a:rPr>
              <a:t>Como y donde se configura?</a:t>
            </a:r>
            <a:endParaRPr lang="es-CL" dirty="0" smtClean="0">
              <a:latin typeface="+mj-lt"/>
            </a:endParaRPr>
          </a:p>
        </p:txBody>
      </p:sp>
      <p:pic>
        <p:nvPicPr>
          <p:cNvPr id="7885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885825"/>
            <a:ext cx="6858000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1295400" y="103188"/>
            <a:ext cx="8101136" cy="487362"/>
          </a:xfrm>
        </p:spPr>
        <p:txBody>
          <a:bodyPr/>
          <a:lstStyle/>
          <a:p>
            <a:r>
              <a:rPr lang="es-CL" dirty="0" smtClean="0">
                <a:latin typeface="+mj-lt"/>
              </a:rPr>
              <a:t>Cache en nuestra Arquitectura</a:t>
            </a:r>
            <a:endParaRPr lang="es-CL" dirty="0" smtClean="0">
              <a:latin typeface="+mj-lt"/>
            </a:endParaRPr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1644" y="1293696"/>
            <a:ext cx="5857916" cy="5564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478" y="2936770"/>
            <a:ext cx="1595437" cy="428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88056" y="3365398"/>
            <a:ext cx="2027514" cy="147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7 Conector recto de flecha"/>
          <p:cNvCxnSpPr/>
          <p:nvPr/>
        </p:nvCxnSpPr>
        <p:spPr>
          <a:xfrm rot="10800000">
            <a:off x="4630602" y="3651150"/>
            <a:ext cx="2428892" cy="214314"/>
          </a:xfrm>
          <a:prstGeom prst="straightConnector1">
            <a:avLst/>
          </a:prstGeom>
          <a:ln>
            <a:solidFill>
              <a:srgbClr val="55A51C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9 Conector recto de flecha"/>
          <p:cNvCxnSpPr/>
          <p:nvPr/>
        </p:nvCxnSpPr>
        <p:spPr>
          <a:xfrm rot="10800000" flipV="1">
            <a:off x="1643042" y="2714620"/>
            <a:ext cx="772982" cy="206478"/>
          </a:xfrm>
          <a:prstGeom prst="straightConnector1">
            <a:avLst/>
          </a:prstGeom>
          <a:ln>
            <a:solidFill>
              <a:srgbClr val="55A51C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45311" y="4786322"/>
            <a:ext cx="1298689" cy="408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40" name="Picture 8" descr="http://images.gofreedownload.net/user-computer-2819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3438" y="793630"/>
            <a:ext cx="642942" cy="642942"/>
          </a:xfrm>
          <a:prstGeom prst="rect">
            <a:avLst/>
          </a:prstGeom>
          <a:noFill/>
        </p:spPr>
      </p:pic>
      <p:cxnSp>
        <p:nvCxnSpPr>
          <p:cNvPr id="22" name="21 Forma"/>
          <p:cNvCxnSpPr>
            <a:endCxn id="95235" idx="0"/>
          </p:cNvCxnSpPr>
          <p:nvPr/>
        </p:nvCxnSpPr>
        <p:spPr>
          <a:xfrm rot="10800000" flipV="1">
            <a:off x="999198" y="1266094"/>
            <a:ext cx="2715547" cy="1670675"/>
          </a:xfrm>
          <a:prstGeom prst="bentConnector2">
            <a:avLst/>
          </a:prstGeom>
          <a:ln>
            <a:solidFill>
              <a:srgbClr val="55A51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22 Rectángulo redondeado"/>
          <p:cNvSpPr/>
          <p:nvPr/>
        </p:nvSpPr>
        <p:spPr>
          <a:xfrm>
            <a:off x="142844" y="3357562"/>
            <a:ext cx="1643074" cy="35719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000" dirty="0" smtClean="0"/>
              <a:t>Unified Cache Bus</a:t>
            </a:r>
            <a:endParaRPr lang="es-CL" sz="1000" dirty="0"/>
          </a:p>
        </p:txBody>
      </p:sp>
      <p:pic>
        <p:nvPicPr>
          <p:cNvPr id="95248" name="Picture 16" descr="http://www.iconshock.com/img_jpg/VISTA/computer_gadgets/jpg/256/server_icon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857628"/>
            <a:ext cx="723888" cy="723888"/>
          </a:xfrm>
          <a:prstGeom prst="rect">
            <a:avLst/>
          </a:prstGeom>
          <a:noFill/>
        </p:spPr>
      </p:pic>
      <p:pic>
        <p:nvPicPr>
          <p:cNvPr id="26" name="Picture 16" descr="http://www.iconshock.com/img_jpg/VISTA/computer_gadgets/jpg/256/server_icon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1472" y="3857628"/>
            <a:ext cx="723888" cy="723888"/>
          </a:xfrm>
          <a:prstGeom prst="rect">
            <a:avLst/>
          </a:prstGeom>
          <a:noFill/>
        </p:spPr>
      </p:pic>
      <p:pic>
        <p:nvPicPr>
          <p:cNvPr id="27" name="Picture 16" descr="http://www.iconshock.com/img_jpg/VISTA/computer_gadgets/jpg/256/server_icon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42976" y="3857628"/>
            <a:ext cx="723888" cy="723888"/>
          </a:xfrm>
          <a:prstGeom prst="rect">
            <a:avLst/>
          </a:prstGeom>
          <a:noFill/>
        </p:spPr>
      </p:pic>
      <p:cxnSp>
        <p:nvCxnSpPr>
          <p:cNvPr id="34" name="33 Conector recto de flecha"/>
          <p:cNvCxnSpPr/>
          <p:nvPr/>
        </p:nvCxnSpPr>
        <p:spPr>
          <a:xfrm rot="10800000">
            <a:off x="3071802" y="2786058"/>
            <a:ext cx="1000132" cy="64294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37 Conector recto de flecha"/>
          <p:cNvCxnSpPr/>
          <p:nvPr/>
        </p:nvCxnSpPr>
        <p:spPr>
          <a:xfrm rot="5400000">
            <a:off x="3822695" y="4107661"/>
            <a:ext cx="785024" cy="79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42 Conector recto de flecha"/>
          <p:cNvCxnSpPr/>
          <p:nvPr/>
        </p:nvCxnSpPr>
        <p:spPr>
          <a:xfrm rot="10800000">
            <a:off x="3000364" y="2928934"/>
            <a:ext cx="1000132" cy="64294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5254" name="Picture 22" descr="http://oscar01.savoysystems.co.uk/SavoySystems/img/icons/support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43306" y="3000372"/>
            <a:ext cx="142876" cy="142876"/>
          </a:xfrm>
          <a:prstGeom prst="rect">
            <a:avLst/>
          </a:prstGeom>
          <a:noFill/>
        </p:spPr>
      </p:pic>
      <p:pic>
        <p:nvPicPr>
          <p:cNvPr id="95257" name="Picture 2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57620" y="3071810"/>
            <a:ext cx="157370" cy="180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61" name="Picture 2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428992" y="3357562"/>
            <a:ext cx="200025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62" name="Picture 3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286248" y="4214818"/>
            <a:ext cx="23812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63" name="Picture 31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714744" y="3357562"/>
            <a:ext cx="971551" cy="150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64" name="Picture 3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500298" y="928670"/>
            <a:ext cx="215265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65" name="Picture 3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143768" y="3214686"/>
            <a:ext cx="2000232" cy="203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/>
          </p:cNvSpPr>
          <p:nvPr>
            <p:ph type="title"/>
          </p:nvPr>
        </p:nvSpPr>
        <p:spPr>
          <a:xfrm>
            <a:off x="1295400" y="103188"/>
            <a:ext cx="8101136" cy="487362"/>
          </a:xfrm>
        </p:spPr>
        <p:txBody>
          <a:bodyPr/>
          <a:lstStyle/>
          <a:p>
            <a:r>
              <a:rPr lang="es-CL" dirty="0" smtClean="0">
                <a:latin typeface="+mj-lt"/>
              </a:rPr>
              <a:t>Estrategias</a:t>
            </a:r>
            <a:endParaRPr lang="es-CL" dirty="0" smtClean="0">
              <a:latin typeface="+mj-lt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000108"/>
            <a:ext cx="633412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9 Rectángulo"/>
          <p:cNvSpPr/>
          <p:nvPr/>
        </p:nvSpPr>
        <p:spPr>
          <a:xfrm>
            <a:off x="428596" y="1428736"/>
            <a:ext cx="6143668" cy="500066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10 Rectángulo"/>
          <p:cNvSpPr/>
          <p:nvPr/>
        </p:nvSpPr>
        <p:spPr>
          <a:xfrm>
            <a:off x="428596" y="3571876"/>
            <a:ext cx="6143668" cy="1071570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4286256"/>
            <a:ext cx="3248025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744650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/>
          </p:cNvSpPr>
          <p:nvPr>
            <p:ph type="title"/>
          </p:nvPr>
        </p:nvSpPr>
        <p:spPr>
          <a:xfrm>
            <a:off x="1295400" y="103188"/>
            <a:ext cx="8101136" cy="487362"/>
          </a:xfrm>
        </p:spPr>
        <p:txBody>
          <a:bodyPr/>
          <a:lstStyle/>
          <a:p>
            <a:r>
              <a:rPr lang="es-CL" dirty="0" smtClean="0">
                <a:latin typeface="+mj-lt"/>
              </a:rPr>
              <a:t>Cache</a:t>
            </a:r>
            <a:endParaRPr lang="es-CL" dirty="0" smtClean="0">
              <a:latin typeface="+mj-lt"/>
            </a:endParaRPr>
          </a:p>
        </p:txBody>
      </p:sp>
      <p:sp>
        <p:nvSpPr>
          <p:cNvPr id="4" name="3 Rectángulo redondeado"/>
          <p:cNvSpPr/>
          <p:nvPr/>
        </p:nvSpPr>
        <p:spPr>
          <a:xfrm>
            <a:off x="642910" y="1142984"/>
            <a:ext cx="8001056" cy="102155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 smtClean="0"/>
              <a:t>Las </a:t>
            </a:r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utilizan</a:t>
            </a:r>
            <a:r>
              <a:rPr lang="en-US" dirty="0" smtClean="0"/>
              <a:t> cache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optimizar</a:t>
            </a:r>
            <a:r>
              <a:rPr lang="en-US" dirty="0" smtClean="0"/>
              <a:t> el </a:t>
            </a:r>
            <a:r>
              <a:rPr lang="en-US" b="1" dirty="0" err="1" smtClean="0"/>
              <a:t>rendimiento</a:t>
            </a:r>
            <a:r>
              <a:rPr lang="en-US" dirty="0" smtClean="0"/>
              <a:t>, </a:t>
            </a:r>
            <a:r>
              <a:rPr lang="en-US" dirty="0" err="1" smtClean="0"/>
              <a:t>así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b="1" dirty="0" err="1" smtClean="0"/>
              <a:t>disminuir</a:t>
            </a:r>
            <a:r>
              <a:rPr lang="en-US" b="1" dirty="0" smtClean="0"/>
              <a:t> el </a:t>
            </a:r>
            <a:r>
              <a:rPr lang="en-US" b="1" dirty="0" err="1" smtClean="0"/>
              <a:t>acceso</a:t>
            </a:r>
            <a:r>
              <a:rPr lang="en-US" b="1" dirty="0" smtClean="0"/>
              <a:t> </a:t>
            </a:r>
            <a:r>
              <a:rPr lang="en-US" b="1" dirty="0" err="1" smtClean="0"/>
              <a:t>repetido</a:t>
            </a:r>
            <a:r>
              <a:rPr lang="en-US" b="1" dirty="0" smtClean="0"/>
              <a:t> </a:t>
            </a:r>
            <a:r>
              <a:rPr lang="en-US" dirty="0" smtClean="0"/>
              <a:t>a la </a:t>
            </a:r>
            <a:r>
              <a:rPr lang="en-US" dirty="0" err="1" smtClean="0"/>
              <a:t>información</a:t>
            </a:r>
            <a:r>
              <a:rPr lang="en-US" dirty="0" smtClean="0"/>
              <a:t> en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fuentes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externas</a:t>
            </a:r>
            <a:endParaRPr lang="es-CL" dirty="0"/>
          </a:p>
        </p:txBody>
      </p:sp>
      <p:sp>
        <p:nvSpPr>
          <p:cNvPr id="10" name="9 Rectángulo redondeado"/>
          <p:cNvSpPr/>
          <p:nvPr/>
        </p:nvSpPr>
        <p:spPr>
          <a:xfrm>
            <a:off x="571472" y="4714884"/>
            <a:ext cx="8001056" cy="10215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 err="1" smtClean="0"/>
              <a:t>Debemos</a:t>
            </a:r>
            <a:r>
              <a:rPr lang="en-US" dirty="0" smtClean="0"/>
              <a:t> </a:t>
            </a:r>
            <a:r>
              <a:rPr lang="en-US" dirty="0" err="1" smtClean="0"/>
              <a:t>considerar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posible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toda</a:t>
            </a:r>
            <a:r>
              <a:rPr lang="en-US" dirty="0" smtClean="0"/>
              <a:t> la data sea </a:t>
            </a:r>
            <a:r>
              <a:rPr lang="en-US" dirty="0" err="1" smtClean="0"/>
              <a:t>consistente</a:t>
            </a:r>
            <a:r>
              <a:rPr lang="en-US" dirty="0" smtClean="0"/>
              <a:t> en </a:t>
            </a:r>
            <a:r>
              <a:rPr lang="en-US" dirty="0" err="1" smtClean="0"/>
              <a:t>memoria</a:t>
            </a:r>
            <a:r>
              <a:rPr lang="en-US" dirty="0" smtClean="0"/>
              <a:t> y </a:t>
            </a:r>
            <a:r>
              <a:rPr lang="en-US" dirty="0" err="1" smtClean="0"/>
              <a:t>repositorio</a:t>
            </a:r>
            <a:r>
              <a:rPr lang="en-US" dirty="0" smtClean="0"/>
              <a:t> a </a:t>
            </a:r>
            <a:r>
              <a:rPr lang="en-US" dirty="0" err="1" smtClean="0"/>
              <a:t>todo</a:t>
            </a:r>
            <a:r>
              <a:rPr lang="en-US" dirty="0" smtClean="0"/>
              <a:t> </a:t>
            </a:r>
            <a:r>
              <a:rPr lang="en-US" dirty="0" err="1" smtClean="0"/>
              <a:t>momento</a:t>
            </a:r>
            <a:r>
              <a:rPr lang="en-US" dirty="0" smtClean="0"/>
              <a:t>, </a:t>
            </a:r>
            <a:r>
              <a:rPr lang="en-US" dirty="0" err="1" smtClean="0"/>
              <a:t>por</a:t>
            </a:r>
            <a:r>
              <a:rPr lang="en-US" dirty="0" smtClean="0"/>
              <a:t> lo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debemos</a:t>
            </a:r>
            <a:r>
              <a:rPr lang="en-US" dirty="0" smtClean="0"/>
              <a:t> </a:t>
            </a:r>
            <a:r>
              <a:rPr lang="en-US" b="1" dirty="0" err="1" smtClean="0"/>
              <a:t>emplear</a:t>
            </a:r>
            <a:r>
              <a:rPr lang="en-US" b="1" dirty="0" smtClean="0"/>
              <a:t> </a:t>
            </a:r>
            <a:r>
              <a:rPr lang="en-US" b="1" dirty="0" err="1" smtClean="0"/>
              <a:t>una</a:t>
            </a:r>
            <a:r>
              <a:rPr lang="en-US" b="1" dirty="0" smtClean="0"/>
              <a:t> </a:t>
            </a:r>
            <a:r>
              <a:rPr lang="en-US" b="1" dirty="0" err="1" smtClean="0"/>
              <a:t>estrategia</a:t>
            </a:r>
            <a:endParaRPr lang="es-CL" b="1" dirty="0"/>
          </a:p>
        </p:txBody>
      </p:sp>
      <p:pic>
        <p:nvPicPr>
          <p:cNvPr id="40968" name="Picture 8" descr="http://lethain.com/static/blog/intro_arch/app_cach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2857496"/>
            <a:ext cx="5876925" cy="13430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744650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1295400" y="103188"/>
            <a:ext cx="8101136" cy="487362"/>
          </a:xfrm>
        </p:spPr>
        <p:txBody>
          <a:bodyPr/>
          <a:lstStyle/>
          <a:p>
            <a:r>
              <a:rPr lang="es-CL" dirty="0" err="1" smtClean="0">
                <a:latin typeface="+mj-lt"/>
              </a:rPr>
              <a:t>AppFabric</a:t>
            </a:r>
            <a:r>
              <a:rPr lang="es-CL" dirty="0" smtClean="0">
                <a:latin typeface="+mj-lt"/>
              </a:rPr>
              <a:t> Cache como </a:t>
            </a:r>
            <a:r>
              <a:rPr lang="es-CL" dirty="0" err="1" smtClean="0">
                <a:latin typeface="+mj-lt"/>
              </a:rPr>
              <a:t>SessionStateProvider</a:t>
            </a:r>
            <a:endParaRPr lang="es-CL" dirty="0" smtClean="0">
              <a:latin typeface="+mj-lt"/>
            </a:endParaRP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928670"/>
            <a:ext cx="7549777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/>
          </p:cNvSpPr>
          <p:nvPr>
            <p:ph type="title"/>
          </p:nvPr>
        </p:nvSpPr>
        <p:spPr>
          <a:xfrm>
            <a:off x="1295400" y="103188"/>
            <a:ext cx="8101136" cy="487362"/>
          </a:xfrm>
        </p:spPr>
        <p:txBody>
          <a:bodyPr/>
          <a:lstStyle/>
          <a:p>
            <a:r>
              <a:rPr lang="es-CL" dirty="0" smtClean="0">
                <a:latin typeface="+mj-lt"/>
              </a:rPr>
              <a:t>Estrategias</a:t>
            </a:r>
            <a:endParaRPr lang="es-CL" dirty="0" smtClean="0">
              <a:latin typeface="+mj-lt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1000108"/>
            <a:ext cx="622935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7 Rectángulo"/>
          <p:cNvSpPr/>
          <p:nvPr/>
        </p:nvSpPr>
        <p:spPr>
          <a:xfrm>
            <a:off x="214282" y="1428736"/>
            <a:ext cx="6143668" cy="500066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3429000"/>
            <a:ext cx="459105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4876" y="3714752"/>
            <a:ext cx="417195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11 Rectángulo"/>
          <p:cNvSpPr/>
          <p:nvPr/>
        </p:nvSpPr>
        <p:spPr>
          <a:xfrm>
            <a:off x="214282" y="2143116"/>
            <a:ext cx="6143668" cy="714380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="" xmlns:p14="http://schemas.microsoft.com/office/powerpoint/2010/main" val="2744650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/>
          </p:cNvSpPr>
          <p:nvPr>
            <p:ph type="title"/>
          </p:nvPr>
        </p:nvSpPr>
        <p:spPr>
          <a:xfrm>
            <a:off x="1295400" y="103188"/>
            <a:ext cx="8101136" cy="487362"/>
          </a:xfrm>
        </p:spPr>
        <p:txBody>
          <a:bodyPr/>
          <a:lstStyle/>
          <a:p>
            <a:r>
              <a:rPr lang="es-CL" dirty="0" smtClean="0">
                <a:latin typeface="+mj-lt"/>
              </a:rPr>
              <a:t>Cache A-</a:t>
            </a:r>
            <a:r>
              <a:rPr lang="es-CL" dirty="0" err="1" smtClean="0">
                <a:latin typeface="+mj-lt"/>
              </a:rPr>
              <a:t>Side</a:t>
            </a:r>
            <a:r>
              <a:rPr lang="es-CL" dirty="0" smtClean="0">
                <a:latin typeface="+mj-lt"/>
              </a:rPr>
              <a:t> </a:t>
            </a:r>
            <a:r>
              <a:rPr lang="es-CL" dirty="0" err="1" smtClean="0">
                <a:latin typeface="+mj-lt"/>
              </a:rPr>
              <a:t>Pattern</a:t>
            </a:r>
            <a:endParaRPr lang="es-CL" dirty="0" smtClean="0">
              <a:latin typeface="+mj-lt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1142984"/>
            <a:ext cx="5357850" cy="3907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496" y="4572008"/>
            <a:ext cx="36480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744650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1295400" y="103188"/>
            <a:ext cx="8101136" cy="487362"/>
          </a:xfrm>
        </p:spPr>
        <p:txBody>
          <a:bodyPr/>
          <a:lstStyle/>
          <a:p>
            <a:r>
              <a:rPr lang="es-CL" dirty="0" smtClean="0">
                <a:latin typeface="+mj-lt"/>
              </a:rPr>
              <a:t>Implementación Patrón </a:t>
            </a:r>
            <a:r>
              <a:rPr lang="es-CL" dirty="0" err="1" smtClean="0">
                <a:latin typeface="+mj-lt"/>
              </a:rPr>
              <a:t>Caching</a:t>
            </a:r>
            <a:r>
              <a:rPr lang="es-CL" dirty="0" smtClean="0">
                <a:latin typeface="+mj-lt"/>
              </a:rPr>
              <a:t> A-</a:t>
            </a:r>
            <a:r>
              <a:rPr lang="es-CL" dirty="0" err="1" smtClean="0">
                <a:latin typeface="+mj-lt"/>
              </a:rPr>
              <a:t>Side</a:t>
            </a:r>
            <a:endParaRPr lang="es-CL" dirty="0" smtClean="0">
              <a:latin typeface="+mj-lt"/>
            </a:endParaRP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857232"/>
            <a:ext cx="8199361" cy="5743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1295400" y="103188"/>
            <a:ext cx="8101136" cy="487362"/>
          </a:xfrm>
        </p:spPr>
        <p:txBody>
          <a:bodyPr/>
          <a:lstStyle/>
          <a:p>
            <a:r>
              <a:rPr lang="es-CL" dirty="0" smtClean="0">
                <a:latin typeface="+mj-lt"/>
              </a:rPr>
              <a:t>Cache en nuestra Arquitectura</a:t>
            </a:r>
            <a:endParaRPr lang="es-CL" dirty="0" smtClean="0">
              <a:latin typeface="+mj-lt"/>
            </a:endParaRPr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1644" y="1293696"/>
            <a:ext cx="5857916" cy="5564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478" y="2936770"/>
            <a:ext cx="1595437" cy="428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88056" y="3365398"/>
            <a:ext cx="2027514" cy="147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7 Conector recto de flecha"/>
          <p:cNvCxnSpPr/>
          <p:nvPr/>
        </p:nvCxnSpPr>
        <p:spPr>
          <a:xfrm rot="10800000">
            <a:off x="4630602" y="3651150"/>
            <a:ext cx="2428892" cy="214314"/>
          </a:xfrm>
          <a:prstGeom prst="straightConnector1">
            <a:avLst/>
          </a:prstGeom>
          <a:ln>
            <a:solidFill>
              <a:srgbClr val="55A51C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9 Conector recto de flecha"/>
          <p:cNvCxnSpPr/>
          <p:nvPr/>
        </p:nvCxnSpPr>
        <p:spPr>
          <a:xfrm rot="10800000" flipV="1">
            <a:off x="1643042" y="2714620"/>
            <a:ext cx="772982" cy="206478"/>
          </a:xfrm>
          <a:prstGeom prst="straightConnector1">
            <a:avLst/>
          </a:prstGeom>
          <a:ln>
            <a:solidFill>
              <a:srgbClr val="55A51C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45311" y="4786322"/>
            <a:ext cx="1298689" cy="408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40" name="Picture 8" descr="http://images.gofreedownload.net/user-computer-2819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3438" y="793630"/>
            <a:ext cx="642942" cy="642942"/>
          </a:xfrm>
          <a:prstGeom prst="rect">
            <a:avLst/>
          </a:prstGeom>
          <a:noFill/>
        </p:spPr>
      </p:pic>
      <p:cxnSp>
        <p:nvCxnSpPr>
          <p:cNvPr id="22" name="21 Forma"/>
          <p:cNvCxnSpPr>
            <a:endCxn id="95235" idx="0"/>
          </p:cNvCxnSpPr>
          <p:nvPr/>
        </p:nvCxnSpPr>
        <p:spPr>
          <a:xfrm rot="10800000" flipV="1">
            <a:off x="999198" y="1266094"/>
            <a:ext cx="2715547" cy="1670675"/>
          </a:xfrm>
          <a:prstGeom prst="bentConnector2">
            <a:avLst/>
          </a:prstGeom>
          <a:ln>
            <a:solidFill>
              <a:srgbClr val="55A51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22 Rectángulo redondeado"/>
          <p:cNvSpPr/>
          <p:nvPr/>
        </p:nvSpPr>
        <p:spPr>
          <a:xfrm>
            <a:off x="142844" y="3357562"/>
            <a:ext cx="1643074" cy="35719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000" dirty="0" smtClean="0"/>
              <a:t>Unified Cache Bus</a:t>
            </a:r>
            <a:endParaRPr lang="es-CL" sz="1000" dirty="0"/>
          </a:p>
        </p:txBody>
      </p:sp>
      <p:pic>
        <p:nvPicPr>
          <p:cNvPr id="95248" name="Picture 16" descr="http://www.iconshock.com/img_jpg/VISTA/computer_gadgets/jpg/256/server_icon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857628"/>
            <a:ext cx="723888" cy="723888"/>
          </a:xfrm>
          <a:prstGeom prst="rect">
            <a:avLst/>
          </a:prstGeom>
          <a:noFill/>
        </p:spPr>
      </p:pic>
      <p:pic>
        <p:nvPicPr>
          <p:cNvPr id="26" name="Picture 16" descr="http://www.iconshock.com/img_jpg/VISTA/computer_gadgets/jpg/256/server_icon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1472" y="3857628"/>
            <a:ext cx="723888" cy="723888"/>
          </a:xfrm>
          <a:prstGeom prst="rect">
            <a:avLst/>
          </a:prstGeom>
          <a:noFill/>
        </p:spPr>
      </p:pic>
      <p:pic>
        <p:nvPicPr>
          <p:cNvPr id="27" name="Picture 16" descr="http://www.iconshock.com/img_jpg/VISTA/computer_gadgets/jpg/256/server_icon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42976" y="3857628"/>
            <a:ext cx="723888" cy="723888"/>
          </a:xfrm>
          <a:prstGeom prst="rect">
            <a:avLst/>
          </a:prstGeom>
          <a:noFill/>
        </p:spPr>
      </p:pic>
      <p:cxnSp>
        <p:nvCxnSpPr>
          <p:cNvPr id="34" name="33 Conector recto de flecha"/>
          <p:cNvCxnSpPr/>
          <p:nvPr/>
        </p:nvCxnSpPr>
        <p:spPr>
          <a:xfrm rot="10800000">
            <a:off x="3071802" y="2786058"/>
            <a:ext cx="1000132" cy="64294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37 Conector recto de flecha"/>
          <p:cNvCxnSpPr/>
          <p:nvPr/>
        </p:nvCxnSpPr>
        <p:spPr>
          <a:xfrm rot="5400000">
            <a:off x="3822695" y="4107661"/>
            <a:ext cx="785024" cy="79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42 Conector recto de flecha"/>
          <p:cNvCxnSpPr/>
          <p:nvPr/>
        </p:nvCxnSpPr>
        <p:spPr>
          <a:xfrm rot="10800000">
            <a:off x="3000364" y="2928934"/>
            <a:ext cx="1000132" cy="64294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5254" name="Picture 22" descr="http://oscar01.savoysystems.co.uk/SavoySystems/img/icons/support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43306" y="3000372"/>
            <a:ext cx="142876" cy="142876"/>
          </a:xfrm>
          <a:prstGeom prst="rect">
            <a:avLst/>
          </a:prstGeom>
          <a:noFill/>
        </p:spPr>
      </p:pic>
      <p:pic>
        <p:nvPicPr>
          <p:cNvPr id="95257" name="Picture 2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57620" y="3071810"/>
            <a:ext cx="157370" cy="180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61" name="Picture 2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428992" y="3357562"/>
            <a:ext cx="200025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62" name="Picture 3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286248" y="4214818"/>
            <a:ext cx="23812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63" name="Picture 31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714744" y="3357562"/>
            <a:ext cx="971551" cy="150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64" name="Picture 3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500298" y="928670"/>
            <a:ext cx="215265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65" name="Picture 3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143768" y="3214686"/>
            <a:ext cx="2000232" cy="203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279400" y="3914775"/>
            <a:ext cx="7772400" cy="541338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100" dirty="0" smtClean="0">
                <a:latin typeface="Myriad Pro"/>
              </a:rPr>
              <a:t>Gracias</a:t>
            </a:r>
            <a:endParaRPr lang="en-US" sz="2000" dirty="0" smtClean="0">
              <a:latin typeface="Myriad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/>
          </p:cNvSpPr>
          <p:nvPr>
            <p:ph type="title"/>
          </p:nvPr>
        </p:nvSpPr>
        <p:spPr>
          <a:xfrm>
            <a:off x="1295400" y="103188"/>
            <a:ext cx="8101136" cy="487362"/>
          </a:xfrm>
        </p:spPr>
        <p:txBody>
          <a:bodyPr/>
          <a:lstStyle/>
          <a:p>
            <a:r>
              <a:rPr lang="es-CL" dirty="0" smtClean="0">
                <a:latin typeface="+mj-lt"/>
              </a:rPr>
              <a:t>Estrategias</a:t>
            </a:r>
            <a:endParaRPr lang="es-CL" dirty="0" smtClean="0">
              <a:latin typeface="+mj-lt"/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3714752"/>
            <a:ext cx="5090118" cy="1535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5984" y="1714488"/>
            <a:ext cx="6096000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8 Rectángulo"/>
          <p:cNvSpPr/>
          <p:nvPr/>
        </p:nvSpPr>
        <p:spPr>
          <a:xfrm>
            <a:off x="2285984" y="2786058"/>
            <a:ext cx="6143668" cy="500066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1142984"/>
            <a:ext cx="1552623" cy="1757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14546" y="1000108"/>
            <a:ext cx="36480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744650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/>
          </p:cNvSpPr>
          <p:nvPr>
            <p:ph type="title"/>
          </p:nvPr>
        </p:nvSpPr>
        <p:spPr>
          <a:xfrm>
            <a:off x="1295400" y="103188"/>
            <a:ext cx="8101136" cy="487362"/>
          </a:xfrm>
        </p:spPr>
        <p:txBody>
          <a:bodyPr/>
          <a:lstStyle/>
          <a:p>
            <a:r>
              <a:rPr lang="es-CL" dirty="0" smtClean="0">
                <a:latin typeface="+mj-lt"/>
              </a:rPr>
              <a:t>Estrategias</a:t>
            </a:r>
            <a:endParaRPr lang="es-CL" dirty="0" smtClean="0">
              <a:latin typeface="+mj-lt"/>
            </a:endParaRPr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000108"/>
            <a:ext cx="6162675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9 Rectángulo"/>
          <p:cNvSpPr/>
          <p:nvPr/>
        </p:nvSpPr>
        <p:spPr>
          <a:xfrm>
            <a:off x="500034" y="2928934"/>
            <a:ext cx="6143668" cy="500066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10 Rectángulo"/>
          <p:cNvSpPr/>
          <p:nvPr/>
        </p:nvSpPr>
        <p:spPr>
          <a:xfrm>
            <a:off x="571472" y="1428736"/>
            <a:ext cx="6143668" cy="500066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="" xmlns:p14="http://schemas.microsoft.com/office/powerpoint/2010/main" val="2744650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/>
          </p:cNvSpPr>
          <p:nvPr>
            <p:ph type="title"/>
          </p:nvPr>
        </p:nvSpPr>
        <p:spPr>
          <a:xfrm>
            <a:off x="1295400" y="103188"/>
            <a:ext cx="8101136" cy="487362"/>
          </a:xfrm>
        </p:spPr>
        <p:txBody>
          <a:bodyPr/>
          <a:lstStyle/>
          <a:p>
            <a:r>
              <a:rPr lang="es-CL" dirty="0" smtClean="0">
                <a:latin typeface="+mj-lt"/>
              </a:rPr>
              <a:t>Estrategias</a:t>
            </a:r>
            <a:endParaRPr lang="es-CL" dirty="0" smtClean="0">
              <a:latin typeface="+mj-lt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000108"/>
            <a:ext cx="4929222" cy="4912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76" y="1571612"/>
            <a:ext cx="4119571" cy="4119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5 Rectángulo"/>
          <p:cNvSpPr/>
          <p:nvPr/>
        </p:nvSpPr>
        <p:spPr>
          <a:xfrm>
            <a:off x="1000100" y="4857760"/>
            <a:ext cx="3929090" cy="571504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7 Rectángulo"/>
          <p:cNvSpPr/>
          <p:nvPr/>
        </p:nvSpPr>
        <p:spPr>
          <a:xfrm>
            <a:off x="4857752" y="1857364"/>
            <a:ext cx="1785950" cy="214314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8 Rectángulo"/>
          <p:cNvSpPr/>
          <p:nvPr/>
        </p:nvSpPr>
        <p:spPr>
          <a:xfrm>
            <a:off x="5072066" y="2071678"/>
            <a:ext cx="1785950" cy="214314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9 Rectángulo"/>
          <p:cNvSpPr/>
          <p:nvPr/>
        </p:nvSpPr>
        <p:spPr>
          <a:xfrm>
            <a:off x="1285852" y="3429000"/>
            <a:ext cx="1785950" cy="214314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="" xmlns:p14="http://schemas.microsoft.com/office/powerpoint/2010/main" val="2744650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/>
          </p:cNvSpPr>
          <p:nvPr>
            <p:ph type="title"/>
          </p:nvPr>
        </p:nvSpPr>
        <p:spPr>
          <a:xfrm>
            <a:off x="1295400" y="103188"/>
            <a:ext cx="8101136" cy="487362"/>
          </a:xfrm>
        </p:spPr>
        <p:txBody>
          <a:bodyPr/>
          <a:lstStyle/>
          <a:p>
            <a:r>
              <a:rPr lang="es-CL" dirty="0" smtClean="0">
                <a:latin typeface="+mj-lt"/>
              </a:rPr>
              <a:t>Escenario múltiples servidores con balanceador</a:t>
            </a:r>
            <a:endParaRPr lang="es-CL" dirty="0" smtClean="0">
              <a:latin typeface="+mj-lt"/>
            </a:endParaRPr>
          </a:p>
        </p:txBody>
      </p:sp>
      <p:pic>
        <p:nvPicPr>
          <p:cNvPr id="93186" name="Picture 2" descr="Load Balanc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4286256"/>
            <a:ext cx="5905500" cy="1781176"/>
          </a:xfrm>
          <a:prstGeom prst="rect">
            <a:avLst/>
          </a:prstGeom>
          <a:noFill/>
        </p:spPr>
      </p:pic>
      <p:pic>
        <p:nvPicPr>
          <p:cNvPr id="93188" name="Picture 4" descr="Database Cach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04" y="2285992"/>
            <a:ext cx="5468461" cy="1247660"/>
          </a:xfrm>
          <a:prstGeom prst="rect">
            <a:avLst/>
          </a:prstGeom>
          <a:noFill/>
        </p:spPr>
      </p:pic>
      <p:sp>
        <p:nvSpPr>
          <p:cNvPr id="11" name="10 Flecha abajo"/>
          <p:cNvSpPr/>
          <p:nvPr/>
        </p:nvSpPr>
        <p:spPr>
          <a:xfrm>
            <a:off x="4286248" y="3643314"/>
            <a:ext cx="357190" cy="500066"/>
          </a:xfrm>
          <a:prstGeom prst="downArrow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11 Rectángulo"/>
          <p:cNvSpPr/>
          <p:nvPr/>
        </p:nvSpPr>
        <p:spPr>
          <a:xfrm>
            <a:off x="4572000" y="3357562"/>
            <a:ext cx="78581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?</a:t>
            </a:r>
            <a:endParaRPr lang="es-ES" sz="54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13" name="Picture 8" descr="http://lethain.com/static/blog/intro_arch/app_cach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57290" y="1071546"/>
            <a:ext cx="5286412" cy="12080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744650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1295400" y="103188"/>
            <a:ext cx="8101136" cy="487362"/>
          </a:xfrm>
        </p:spPr>
        <p:txBody>
          <a:bodyPr/>
          <a:lstStyle/>
          <a:p>
            <a:r>
              <a:rPr lang="es-CL" dirty="0" smtClean="0">
                <a:latin typeface="+mj-lt"/>
              </a:rPr>
              <a:t>Problemas al manejar Cache</a:t>
            </a:r>
            <a:endParaRPr lang="es-CL" dirty="0" smtClean="0">
              <a:latin typeface="+mj-lt"/>
            </a:endParaRPr>
          </a:p>
        </p:txBody>
      </p:sp>
      <p:pic>
        <p:nvPicPr>
          <p:cNvPr id="8192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762000"/>
            <a:ext cx="8715375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1295400" y="103188"/>
            <a:ext cx="8101136" cy="487362"/>
          </a:xfrm>
        </p:spPr>
        <p:txBody>
          <a:bodyPr/>
          <a:lstStyle/>
          <a:p>
            <a:r>
              <a:rPr lang="es-CL" dirty="0" smtClean="0">
                <a:latin typeface="+mj-lt"/>
              </a:rPr>
              <a:t>Problemas al manejar Cache</a:t>
            </a:r>
            <a:endParaRPr lang="es-CL" dirty="0" smtClean="0">
              <a:latin typeface="+mj-lt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357298"/>
            <a:ext cx="6911020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1295400" y="103188"/>
            <a:ext cx="8101136" cy="487362"/>
          </a:xfrm>
        </p:spPr>
        <p:txBody>
          <a:bodyPr/>
          <a:lstStyle/>
          <a:p>
            <a:r>
              <a:rPr lang="es-CL" dirty="0" smtClean="0">
                <a:latin typeface="+mj-lt"/>
              </a:rPr>
              <a:t>Problemas al manejar Cache</a:t>
            </a:r>
            <a:endParaRPr lang="es-CL" dirty="0" smtClean="0">
              <a:latin typeface="+mj-lt"/>
            </a:endParaRP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000108"/>
            <a:ext cx="5500726" cy="3971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4857760"/>
            <a:ext cx="3357586" cy="1237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CS_Presentation Template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2.xml><?xml version="1.0" encoding="utf-8"?>
<a:theme xmlns:a="http://schemas.openxmlformats.org/drawingml/2006/main" name="Divider 1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3.xml><?xml version="1.0" encoding="utf-8"?>
<a:theme xmlns:a="http://schemas.openxmlformats.org/drawingml/2006/main" name="Divider 2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4.xml><?xml version="1.0" encoding="utf-8"?>
<a:theme xmlns:a="http://schemas.openxmlformats.org/drawingml/2006/main" name="Divider 3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5.xml><?xml version="1.0" encoding="utf-8"?>
<a:theme xmlns:a="http://schemas.openxmlformats.org/drawingml/2006/main" name="Thank You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TCS_Presentation Template</Template>
  <TotalTime>8081</TotalTime>
  <Words>158</Words>
  <Application>Microsoft Office PowerPoint</Application>
  <PresentationFormat>Presentación en pantalla (4:3)</PresentationFormat>
  <Paragraphs>36</Paragraphs>
  <Slides>25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TCS_Presentation Template</vt:lpstr>
      <vt:lpstr>Divider 1</vt:lpstr>
      <vt:lpstr>Divider 2</vt:lpstr>
      <vt:lpstr>Divider 3</vt:lpstr>
      <vt:lpstr>Thank You</vt:lpstr>
      <vt:lpstr>Diapositiva 1</vt:lpstr>
      <vt:lpstr>Cache</vt:lpstr>
      <vt:lpstr>Estrategias</vt:lpstr>
      <vt:lpstr>Estrategias</vt:lpstr>
      <vt:lpstr>Estrategias</vt:lpstr>
      <vt:lpstr>Escenario múltiples servidores con balanceador</vt:lpstr>
      <vt:lpstr>Problemas al manejar Cache</vt:lpstr>
      <vt:lpstr>Problemas al manejar Cache</vt:lpstr>
      <vt:lpstr>Problemas al manejar Cache</vt:lpstr>
      <vt:lpstr>Problemas al manejar Cache</vt:lpstr>
      <vt:lpstr>Solución al manejo de caché</vt:lpstr>
      <vt:lpstr>Que es AppFabric Caching</vt:lpstr>
      <vt:lpstr>Que es AppFabric Caching</vt:lpstr>
      <vt:lpstr>AppFabric Caching: Cache Distribuida</vt:lpstr>
      <vt:lpstr>Arquitectura  Lógica AppFabric Cache</vt:lpstr>
      <vt:lpstr>Arquitectura  Lógica AppFabric Cache</vt:lpstr>
      <vt:lpstr>Como y donde se configura?</vt:lpstr>
      <vt:lpstr>Cache en nuestra Arquitectura</vt:lpstr>
      <vt:lpstr>Estrategias</vt:lpstr>
      <vt:lpstr>AppFabric Cache como SessionStateProvider</vt:lpstr>
      <vt:lpstr>Estrategias</vt:lpstr>
      <vt:lpstr>Cache A-Side Pattern</vt:lpstr>
      <vt:lpstr>Implementación Patrón Caching A-Side</vt:lpstr>
      <vt:lpstr>Cache en nuestra Arquitectura</vt:lpstr>
      <vt:lpstr>Gracias</vt:lpstr>
    </vt:vector>
  </TitlesOfParts>
  <Company>Tata Consultancy Services Perú S.A.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Avance</dc:title>
  <dc:creator>Carlos Herreros</dc:creator>
  <cp:lastModifiedBy>Alejandro</cp:lastModifiedBy>
  <cp:revision>761</cp:revision>
  <dcterms:created xsi:type="dcterms:W3CDTF">2011-05-01T23:00:00Z</dcterms:created>
  <dcterms:modified xsi:type="dcterms:W3CDTF">2015-05-08T08:37:46Z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0x010100A16061EDE5F1654D90E20FA6E6C998B4</vt:lpwstr>
  </property>
</Properties>
</file>